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89" r:id="rId2"/>
    <p:sldId id="256" r:id="rId3"/>
    <p:sldId id="258" r:id="rId4"/>
    <p:sldId id="292" r:id="rId5"/>
    <p:sldId id="259" r:id="rId6"/>
    <p:sldId id="257" r:id="rId7"/>
    <p:sldId id="260" r:id="rId8"/>
    <p:sldId id="263" r:id="rId9"/>
    <p:sldId id="290" r:id="rId10"/>
    <p:sldId id="261" r:id="rId11"/>
    <p:sldId id="267" r:id="rId12"/>
    <p:sldId id="264" r:id="rId13"/>
    <p:sldId id="268" r:id="rId14"/>
    <p:sldId id="265" r:id="rId15"/>
    <p:sldId id="270" r:id="rId16"/>
    <p:sldId id="272" r:id="rId17"/>
    <p:sldId id="266" r:id="rId18"/>
    <p:sldId id="269" r:id="rId19"/>
    <p:sldId id="273" r:id="rId20"/>
    <p:sldId id="274" r:id="rId21"/>
    <p:sldId id="278" r:id="rId22"/>
    <p:sldId id="275" r:id="rId23"/>
    <p:sldId id="291" r:id="rId24"/>
    <p:sldId id="276" r:id="rId25"/>
    <p:sldId id="277" r:id="rId26"/>
    <p:sldId id="279" r:id="rId27"/>
    <p:sldId id="285" r:id="rId28"/>
    <p:sldId id="281" r:id="rId29"/>
    <p:sldId id="284" r:id="rId30"/>
    <p:sldId id="280" r:id="rId31"/>
    <p:sldId id="282" r:id="rId32"/>
    <p:sldId id="283" r:id="rId33"/>
    <p:sldId id="287" r:id="rId34"/>
    <p:sldId id="288" r:id="rId35"/>
    <p:sldId id="293" r:id="rId36"/>
    <p:sldId id="515" r:id="rId37"/>
    <p:sldId id="516" r:id="rId38"/>
    <p:sldId id="517" r:id="rId39"/>
    <p:sldId id="518" r:id="rId40"/>
    <p:sldId id="519" r:id="rId41"/>
    <p:sldId id="363" r:id="rId42"/>
    <p:sldId id="364" r:id="rId43"/>
    <p:sldId id="366" r:id="rId44"/>
    <p:sldId id="520" r:id="rId45"/>
    <p:sldId id="52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33CC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9E335-F77B-43A2-9CEF-2BAC507073D7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C165D-A62E-49C4-A2DD-E603FE003F9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5479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5374-B6E7-407E-98D8-85512BDE8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1977A-8550-462E-BB06-5F1B29DA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0D681-C1DE-484B-8250-9D14B7308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757E3-CE1D-45A4-9B88-605D867E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05A8C-1BB6-4BF0-BAA9-2D8A3C8C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72784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42AF-13CE-47C4-B5F1-3EEF9DE8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74C33-1DD0-4C4F-9FE9-756DA3253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E5A9-D8D9-4AAA-9198-2377AF72E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217FE-CF98-4C59-9A75-FB25E49E3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C7A65-4A41-441A-9C4D-52A25E9C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3502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2AB8E-57C4-44D9-9663-E2E10F6F5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2FB78-3245-484A-ADD2-4E9E4196A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C593E-D1B5-44C2-A71E-C0DC2C76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2342F-C49D-4C3A-8134-144E9876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26065-B921-46F1-BE95-9407B7DA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8095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Slide - 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34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F3EF-60CE-4E48-A842-249B9D4A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5EBCA-E40E-4B1A-848C-1769C24B9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80B26-2B4D-4900-B908-7AF59434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9F7DA-DE64-44D8-BAA1-D826A415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2F1B2-CC6F-493C-A4CA-6008A272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004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0B98-E414-4396-9592-06DA8287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A462F-ACC3-4447-8169-F18706E3B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393B8-1F03-4222-85C5-79AD4E67D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77A2-38DF-44A2-A337-B4A3E5D5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D792D-8C98-4FE4-9EBE-75CCCCC4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949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E59C-464F-45D4-88D0-03E19F61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9F56C-332A-4755-84CB-976B3ECF9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36AD3-5C30-4DBE-80D6-87AB8ACDE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34963-2F5C-45B3-9FB0-B8F02ED6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6C545-7470-490A-999B-60534FB1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0EF43-42BF-469E-9679-BC621792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2389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1D9C-7E61-444F-BB5D-6B1643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584B0-856F-47B2-ADC5-E23A69C7E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8B17E-9683-4713-9FBD-F27759445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972AE-CD39-4898-BBB6-79225E00B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0FA89-79DA-4005-B774-6BF3647E06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55A75-E7FC-4F3A-9A19-C3882261F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BE3F5-8FD5-4663-92F3-F0513274D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FD5763-BB2F-45CF-B42C-58756325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3339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D3D6-1F28-47A2-A4A6-57EB76CC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9E3A1-0EB5-433D-B7EA-ED769E163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9BCB2-FB56-419E-B3E8-44192D046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3390A-26C7-46A8-922B-0E1C9B04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7779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B8F85-5034-4C76-8F9A-8B18A69D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C5576-0206-4DAF-A4A5-EF26AB68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11D32-6EF1-418B-9E01-74BC0A75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4226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6322-09A2-4527-B211-BE4A628B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67F03-E51E-4652-8006-A34559946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33A96-16B8-46B4-AC1A-0F993C103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68E47-29B5-4F8A-BB95-B102FEBE7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37E75-0E39-498D-86CB-DF3B8BF2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E7392-B46A-4116-871A-A3608F12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251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ABDD-FBF8-45EB-906D-1C7947570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51874-C54E-4ECE-AA82-553D582DA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6BBAE-573B-47B2-9667-16C2DEB62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86807-B37C-4277-9181-7C86BDEC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5D768-BE87-4666-A7BB-579563C1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F8169-3992-4646-850B-2888FF7E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9201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AF660-A22C-4189-89D7-087F939D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CF8AA-27E7-4F00-A123-C73783DFB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1C66A-C59A-4E01-B3C6-552F96C6D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81034-DFFA-4838-8587-F88C86A40F4D}" type="datetimeFigureOut">
              <a:rPr lang="en-IE" smtClean="0"/>
              <a:t>12/09/2019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9BD49-2208-402B-A8FE-E5F23B6CD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8C775-3F7B-4B80-ADF0-1D7A83BE2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CFBDB-DFD7-4D29-9029-4065D468034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374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E564-D63B-4DA6-89D8-7AD5174B9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635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0E219A-1345-4071-9E9A-1CB5D43743C4}"/>
              </a:ext>
            </a:extLst>
          </p:cNvPr>
          <p:cNvSpPr txBox="1"/>
          <p:nvPr/>
        </p:nvSpPr>
        <p:spPr>
          <a:xfrm>
            <a:off x="768625" y="569844"/>
            <a:ext cx="89717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</a:p>
          <a:p>
            <a:r>
              <a:rPr lang="en-IE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Evolution</a:t>
            </a:r>
          </a:p>
          <a:p>
            <a:r>
              <a:rPr lang="en-IE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of                                                                      </a:t>
            </a:r>
          </a:p>
          <a:p>
            <a:r>
              <a:rPr lang="en-IE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Computing</a:t>
            </a:r>
          </a:p>
        </p:txBody>
      </p:sp>
    </p:spTree>
    <p:extLst>
      <p:ext uri="{BB962C8B-B14F-4D97-AF65-F5344CB8AC3E}">
        <p14:creationId xmlns:p14="http://schemas.microsoft.com/office/powerpoint/2010/main" val="1590586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0B7BE-698C-4008-9802-7D42F3CDD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188427"/>
            <a:ext cx="4610100" cy="4762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6CE3F1-9009-41C2-84ED-204D3A44458F}"/>
              </a:ext>
            </a:extLst>
          </p:cNvPr>
          <p:cNvSpPr/>
          <p:nvPr/>
        </p:nvSpPr>
        <p:spPr>
          <a:xfrm>
            <a:off x="197947" y="375335"/>
            <a:ext cx="110931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DEC  PDP-1 (Mini Computer) 1960s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418-19CC-4DB5-89B0-0726597F8E9A}"/>
              </a:ext>
            </a:extLst>
          </p:cNvPr>
          <p:cNvSpPr txBox="1"/>
          <p:nvPr/>
        </p:nvSpPr>
        <p:spPr>
          <a:xfrm>
            <a:off x="6921305" y="1492185"/>
            <a:ext cx="472674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(Transistors)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$ 100,000 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 e.g. COBOL, FORTRAN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card entry/Paper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purpose/big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42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902C5D-7BDD-49E8-A812-8179194C5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828675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1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02C40-7F12-4EB1-9BD6-CEDBF3929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9" y="1391479"/>
            <a:ext cx="6149962" cy="4612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E21902-F9C7-4B13-9A71-9231095CCCF7}"/>
              </a:ext>
            </a:extLst>
          </p:cNvPr>
          <p:cNvSpPr/>
          <p:nvPr/>
        </p:nvSpPr>
        <p:spPr>
          <a:xfrm>
            <a:off x="197947" y="375335"/>
            <a:ext cx="110931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IBM 360 (Main Frame) 1960 -80s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B0FBE-0AE3-475E-832F-E41025800F79}"/>
              </a:ext>
            </a:extLst>
          </p:cNvPr>
          <p:cNvSpPr txBox="1"/>
          <p:nvPr/>
        </p:nvSpPr>
        <p:spPr>
          <a:xfrm>
            <a:off x="7047097" y="713432"/>
            <a:ext cx="4726744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circuit (Electronic)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Cost$ 500,000 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€5 Billion investment by IBM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card entry/Paper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magnetic memory 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purpose/big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 bookings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478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EADD48-F8F7-4457-90BF-3A2054B2C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54000"/>
            <a:ext cx="6350000" cy="635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E8F405-5E97-45D4-B9D3-ADB0CAB300F7}"/>
              </a:ext>
            </a:extLst>
          </p:cNvPr>
          <p:cNvSpPr txBox="1"/>
          <p:nvPr/>
        </p:nvSpPr>
        <p:spPr>
          <a:xfrm>
            <a:off x="844062" y="858129"/>
            <a:ext cx="4543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Circuit</a:t>
            </a:r>
          </a:p>
        </p:txBody>
      </p:sp>
    </p:spTree>
    <p:extLst>
      <p:ext uri="{BB962C8B-B14F-4D97-AF65-F5344CB8AC3E}">
        <p14:creationId xmlns:p14="http://schemas.microsoft.com/office/powerpoint/2010/main" val="110520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1AB29-2B0F-460E-9352-7BE6B806D75A}"/>
              </a:ext>
            </a:extLst>
          </p:cNvPr>
          <p:cNvSpPr txBox="1"/>
          <p:nvPr/>
        </p:nvSpPr>
        <p:spPr>
          <a:xfrm>
            <a:off x="569843" y="530086"/>
            <a:ext cx="6785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Frame Issues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C333C-F688-4840-8BE2-16D7EA34D97B}"/>
              </a:ext>
            </a:extLst>
          </p:cNvPr>
          <p:cNvSpPr txBox="1"/>
          <p:nvPr/>
        </p:nvSpPr>
        <p:spPr>
          <a:xfrm>
            <a:off x="2133601" y="1114861"/>
            <a:ext cx="96873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room &amp; Air-conditioning.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power requirement kW.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Operated by professionals.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input/Output: Cards, Teletype, Paper.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Vendor sells H/w &amp; S/w: Limited choice, not competitive.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maintenance fee = 15-20% of purchase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92788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32CB20-2B74-49ED-AD24-930EB6F439E1}"/>
              </a:ext>
            </a:extLst>
          </p:cNvPr>
          <p:cNvSpPr txBox="1"/>
          <p:nvPr/>
        </p:nvSpPr>
        <p:spPr>
          <a:xfrm>
            <a:off x="781878" y="848139"/>
            <a:ext cx="894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Mini Computer &amp; PC Evolution 1980s-1990s</a:t>
            </a:r>
          </a:p>
        </p:txBody>
      </p:sp>
    </p:spTree>
    <p:extLst>
      <p:ext uri="{BB962C8B-B14F-4D97-AF65-F5344CB8AC3E}">
        <p14:creationId xmlns:p14="http://schemas.microsoft.com/office/powerpoint/2010/main" val="304563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4EF5C-609C-4048-95BD-11F40086A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" y="992032"/>
            <a:ext cx="5925722" cy="4569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7DBA7-B439-4D18-AAB9-C6DA88F6B71E}"/>
              </a:ext>
            </a:extLst>
          </p:cNvPr>
          <p:cNvSpPr txBox="1"/>
          <p:nvPr/>
        </p:nvSpPr>
        <p:spPr>
          <a:xfrm>
            <a:off x="6991642" y="1166842"/>
            <a:ext cx="49658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 – 1990.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10-200 users.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1-16Mbyte Main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Input/Output: “Terminals”</a:t>
            </a:r>
          </a:p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+ paper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room with Aircon.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Vendor H/ware= S/ware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 (VAX), IBM, HP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3122A-ACB5-4153-8122-1025B729DACF}"/>
              </a:ext>
            </a:extLst>
          </p:cNvPr>
          <p:cNvSpPr txBox="1"/>
          <p:nvPr/>
        </p:nvSpPr>
        <p:spPr>
          <a:xfrm>
            <a:off x="590843" y="271363"/>
            <a:ext cx="7699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6.a Mini Computer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AAB1E-4061-4FB6-8E01-066491C6942B}"/>
              </a:ext>
            </a:extLst>
          </p:cNvPr>
          <p:cNvSpPr txBox="1"/>
          <p:nvPr/>
        </p:nvSpPr>
        <p:spPr>
          <a:xfrm>
            <a:off x="242374" y="5780782"/>
            <a:ext cx="12548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 was Ireland’s largest Computer manufacturer, 5,000+ employed in Galway (1972 – 1993)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555D99-49EA-465E-8684-106CCB8B0B18}"/>
              </a:ext>
            </a:extLst>
          </p:cNvPr>
          <p:cNvCxnSpPr>
            <a:cxnSpLocks/>
          </p:cNvCxnSpPr>
          <p:nvPr/>
        </p:nvCxnSpPr>
        <p:spPr>
          <a:xfrm flipH="1">
            <a:off x="3727938" y="3052916"/>
            <a:ext cx="6920397" cy="5062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719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81C893-1518-4319-8447-C2D3AC050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38" y="315863"/>
            <a:ext cx="8301697" cy="6226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42E1A-4FAC-4980-8576-664621D4862B}"/>
              </a:ext>
            </a:extLst>
          </p:cNvPr>
          <p:cNvSpPr txBox="1"/>
          <p:nvPr/>
        </p:nvSpPr>
        <p:spPr>
          <a:xfrm>
            <a:off x="717452" y="5464918"/>
            <a:ext cx="11197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Mainframe and Minicomputer manufacturers considered PCs as hobbyist Toys (1975-1985)</a:t>
            </a:r>
          </a:p>
        </p:txBody>
      </p:sp>
    </p:spTree>
    <p:extLst>
      <p:ext uri="{BB962C8B-B14F-4D97-AF65-F5344CB8AC3E}">
        <p14:creationId xmlns:p14="http://schemas.microsoft.com/office/powerpoint/2010/main" val="3714484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97BCD-08F1-44DF-BCDF-0ED452485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511053"/>
            <a:ext cx="8624515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25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2E8A8D-6FCF-4211-B834-72A1EB12543F}"/>
              </a:ext>
            </a:extLst>
          </p:cNvPr>
          <p:cNvSpPr txBox="1"/>
          <p:nvPr/>
        </p:nvSpPr>
        <p:spPr>
          <a:xfrm>
            <a:off x="543339" y="412790"/>
            <a:ext cx="988612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6.b First PC</a:t>
            </a:r>
          </a:p>
          <a:p>
            <a:endParaRPr lang="en-IE" dirty="0"/>
          </a:p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Brew Club 1977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(Steve Wozniak, APPLE founder)</a:t>
            </a:r>
          </a:p>
          <a:p>
            <a:pPr algn="just"/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All-in-one system. </a:t>
            </a:r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Sol-20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computer,  – QWERTY keyboard, CPU, display card, memory and ports. The systems were packaged with a cassette tape interface for storage and a 12" monochrome monitor . Complete with a copy of BASIC, the system sold for US$2,100.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9C6D8-76D8-46E6-8DFC-947EBF1E1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9" y="3598744"/>
            <a:ext cx="3731812" cy="30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1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174CE68A-87EF-4FAE-B6EC-A8C10ABE4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863" y="866151"/>
            <a:ext cx="4143375" cy="606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IE" altLang="en-US" sz="2800" b="1" dirty="0"/>
              <a:t>Physical Specification: </a:t>
            </a:r>
            <a:endParaRPr lang="en-IE" altLang="en-US" sz="28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IE" altLang="en-US" sz="2800" dirty="0"/>
              <a:t>13.6 Tonnes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IE" altLang="en-US" sz="2800" dirty="0"/>
              <a:t> 2.5 m (High)</a:t>
            </a:r>
          </a:p>
          <a:p>
            <a:pPr eaLnBrk="1" hangingPunct="1"/>
            <a:r>
              <a:rPr lang="en-IE" altLang="en-US" sz="2800" dirty="0"/>
              <a:t>Never completed.</a:t>
            </a:r>
          </a:p>
          <a:p>
            <a:pPr eaLnBrk="1" hangingPunct="1"/>
            <a:r>
              <a:rPr lang="en-IE" altLang="en-US" sz="2800" dirty="0"/>
              <a:t>First operational version 1991.</a:t>
            </a:r>
            <a:endParaRPr lang="en-IE" altLang="en-US" sz="2800" b="1" dirty="0"/>
          </a:p>
          <a:p>
            <a:pPr eaLnBrk="1" hangingPunct="1"/>
            <a:r>
              <a:rPr lang="en-IE" altLang="en-US" sz="2800" b="1" dirty="0"/>
              <a:t>Technical Specification: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IE" altLang="en-US" sz="2800" dirty="0"/>
              <a:t>Mechanical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IE" altLang="en-US" sz="2800" dirty="0"/>
              <a:t>Steam powered</a:t>
            </a:r>
          </a:p>
          <a:p>
            <a:pPr eaLnBrk="1" hangingPunct="1"/>
            <a:r>
              <a:rPr lang="en-IE" altLang="en-US" sz="2800" b="1" dirty="0"/>
              <a:t>Purpose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IE" altLang="en-US" sz="2800" dirty="0"/>
              <a:t>Producing mathematical tables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IE" altLang="en-US" sz="2800" dirty="0"/>
              <a:t>Military, Government.</a:t>
            </a:r>
          </a:p>
          <a:p>
            <a:pPr eaLnBrk="1" hangingPunct="1"/>
            <a:r>
              <a:rPr lang="en-IE" altLang="en-US" sz="2400" b="1" dirty="0"/>
              <a:t>                                     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5F432B-9D43-4C6F-BC1B-D584D2231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1319433"/>
            <a:ext cx="6225700" cy="47409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FF33E4-D105-4F15-B3D2-ED37A0FA8582}"/>
              </a:ext>
            </a:extLst>
          </p:cNvPr>
          <p:cNvSpPr/>
          <p:nvPr/>
        </p:nvSpPr>
        <p:spPr>
          <a:xfrm>
            <a:off x="401706" y="281376"/>
            <a:ext cx="98993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Babbage’s Difference Engine (1820-40s) U.K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6F725-FC57-4712-AC62-D03694F224B3}"/>
              </a:ext>
            </a:extLst>
          </p:cNvPr>
          <p:cNvSpPr txBox="1"/>
          <p:nvPr/>
        </p:nvSpPr>
        <p:spPr>
          <a:xfrm>
            <a:off x="368576" y="6079908"/>
            <a:ext cx="4982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London Science Museum</a:t>
            </a:r>
          </a:p>
        </p:txBody>
      </p:sp>
    </p:spTree>
    <p:extLst>
      <p:ext uri="{BB962C8B-B14F-4D97-AF65-F5344CB8AC3E}">
        <p14:creationId xmlns:p14="http://schemas.microsoft.com/office/powerpoint/2010/main" val="1843696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3E632-69CA-4AD8-B6B4-B3892B8F5721}"/>
              </a:ext>
            </a:extLst>
          </p:cNvPr>
          <p:cNvSpPr txBox="1"/>
          <p:nvPr/>
        </p:nvSpPr>
        <p:spPr>
          <a:xfrm>
            <a:off x="576775" y="505399"/>
            <a:ext cx="682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6.c 1981-90  IBM 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DC6C3-D02D-47B2-BA5E-FA0C5FB38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51412"/>
            <a:ext cx="7620000" cy="550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024BE-94AF-4394-B9BD-C7B7240C3356}"/>
              </a:ext>
            </a:extLst>
          </p:cNvPr>
          <p:cNvSpPr txBox="1"/>
          <p:nvPr/>
        </p:nvSpPr>
        <p:spPr>
          <a:xfrm>
            <a:off x="407962" y="1674949"/>
            <a:ext cx="55422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8088 + 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s/ware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  evolving to Windows.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technology,  30k transistors.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devices appear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I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Mhz</a:t>
            </a: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Floppy disks.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disks/19-256kb Main memory</a:t>
            </a:r>
          </a:p>
        </p:txBody>
      </p:sp>
    </p:spTree>
    <p:extLst>
      <p:ext uri="{BB962C8B-B14F-4D97-AF65-F5344CB8AC3E}">
        <p14:creationId xmlns:p14="http://schemas.microsoft.com/office/powerpoint/2010/main" val="9032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A27954-73A7-4E6A-8DB8-109A2BE6B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4" y="1883508"/>
            <a:ext cx="5953741" cy="3090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1169B-1AF2-4DEB-A693-5D5C52C862DA}"/>
              </a:ext>
            </a:extLst>
          </p:cNvPr>
          <p:cNvSpPr txBox="1"/>
          <p:nvPr/>
        </p:nvSpPr>
        <p:spPr>
          <a:xfrm>
            <a:off x="636054" y="728870"/>
            <a:ext cx="7421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8080 (1974) Family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E71F0-7B7E-40A9-81F5-5CB4BD0B9D03}"/>
              </a:ext>
            </a:extLst>
          </p:cNvPr>
          <p:cNvSpPr txBox="1"/>
          <p:nvPr/>
        </p:nvSpPr>
        <p:spPr>
          <a:xfrm>
            <a:off x="7248939" y="1883508"/>
            <a:ext cx="47562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Clock : 2 to 3 MHz</a:t>
            </a:r>
          </a:p>
          <a:p>
            <a:endParaRPr lang="en-I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Transistors: 10k (3k Gates)</a:t>
            </a:r>
          </a:p>
          <a:p>
            <a:endParaRPr lang="en-I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Power: 1-10 Watt.</a:t>
            </a:r>
          </a:p>
          <a:p>
            <a:endParaRPr lang="en-I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Cost: $300</a:t>
            </a:r>
          </a:p>
        </p:txBody>
      </p:sp>
    </p:spTree>
    <p:extLst>
      <p:ext uri="{BB962C8B-B14F-4D97-AF65-F5344CB8AC3E}">
        <p14:creationId xmlns:p14="http://schemas.microsoft.com/office/powerpoint/2010/main" val="1885393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8D0889-4B42-4E80-A034-5E9328FD4451}"/>
              </a:ext>
            </a:extLst>
          </p:cNvPr>
          <p:cNvSpPr txBox="1"/>
          <p:nvPr/>
        </p:nvSpPr>
        <p:spPr>
          <a:xfrm>
            <a:off x="768626" y="508725"/>
            <a:ext cx="486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Advantages: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0D434-7788-4794-8EFA-EDBB532D17C9}"/>
              </a:ext>
            </a:extLst>
          </p:cNvPr>
          <p:cNvSpPr txBox="1"/>
          <p:nvPr/>
        </p:nvSpPr>
        <p:spPr>
          <a:xfrm>
            <a:off x="2199861" y="1338470"/>
            <a:ext cx="86801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office space is adequate.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management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cheaper than mainframes and mini computers.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E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party s/ware vendor: Greater choice, more competitive pricing.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I/O: K/board, Mouse, printers, Floppy disks.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Speed &amp; Performance follows advances in IC technology (see Moore’s Law).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Slower than Mainframes &amp; Minis in 1980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than minis in 1990s.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Competing with Mainframes in 1990s.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Mb Main memory (1990)</a:t>
            </a:r>
          </a:p>
        </p:txBody>
      </p:sp>
    </p:spTree>
    <p:extLst>
      <p:ext uri="{BB962C8B-B14F-4D97-AF65-F5344CB8AC3E}">
        <p14:creationId xmlns:p14="http://schemas.microsoft.com/office/powerpoint/2010/main" val="874635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844417-882A-4EFB-9A72-96FD2F19C8DD}"/>
              </a:ext>
            </a:extLst>
          </p:cNvPr>
          <p:cNvSpPr txBox="1"/>
          <p:nvPr/>
        </p:nvSpPr>
        <p:spPr>
          <a:xfrm>
            <a:off x="583096" y="1219200"/>
            <a:ext cx="11317356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did the PCs improve the human GUI (General User Interface) ? </a:t>
            </a:r>
          </a:p>
        </p:txBody>
      </p:sp>
    </p:spTree>
    <p:extLst>
      <p:ext uri="{BB962C8B-B14F-4D97-AF65-F5344CB8AC3E}">
        <p14:creationId xmlns:p14="http://schemas.microsoft.com/office/powerpoint/2010/main" val="3370785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E5F10-AFDE-41F0-86EC-E7A21CE1AAF3}"/>
              </a:ext>
            </a:extLst>
          </p:cNvPr>
          <p:cNvSpPr txBox="1"/>
          <p:nvPr/>
        </p:nvSpPr>
        <p:spPr>
          <a:xfrm>
            <a:off x="768626" y="1020417"/>
            <a:ext cx="1065474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is the area in a computer system where data is stored. In the simplest context there are two types of memory: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(Primary memory)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(Storage)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1 MB Disk :                                Cost of 1 MB RAM :</a:t>
            </a: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1969: $1 Million</a:t>
            </a: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		1980: $200					    1980: $10,000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		1990: $10                                                  1990: $100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2010: $0.00001                                         2010 : $0.01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544F6-871B-472C-9640-A514130565EB}"/>
              </a:ext>
            </a:extLst>
          </p:cNvPr>
          <p:cNvSpPr txBox="1"/>
          <p:nvPr/>
        </p:nvSpPr>
        <p:spPr>
          <a:xfrm>
            <a:off x="563523" y="435642"/>
            <a:ext cx="682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148826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7E932-1F49-46E5-8260-711ADD9789AB}"/>
              </a:ext>
            </a:extLst>
          </p:cNvPr>
          <p:cNvSpPr txBox="1"/>
          <p:nvPr/>
        </p:nvSpPr>
        <p:spPr>
          <a:xfrm>
            <a:off x="901148" y="768626"/>
            <a:ext cx="6838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Consequences of memory costs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C17FB-0D8D-4F69-92CE-B6EDD6826DC0}"/>
              </a:ext>
            </a:extLst>
          </p:cNvPr>
          <p:cNvSpPr txBox="1"/>
          <p:nvPr/>
        </p:nvSpPr>
        <p:spPr>
          <a:xfrm>
            <a:off x="1126435" y="2054087"/>
            <a:ext cx="94355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1970-1990s computers were memory-bound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mainly Text.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images or photos (1 Photo jpeg = 5-10 MB 2018)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any large amount of data was very costly.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didn’t exist.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companies today wouldn’t be able to exist  if memory wasn’t so cheap.</a:t>
            </a:r>
          </a:p>
        </p:txBody>
      </p:sp>
    </p:spTree>
    <p:extLst>
      <p:ext uri="{BB962C8B-B14F-4D97-AF65-F5344CB8AC3E}">
        <p14:creationId xmlns:p14="http://schemas.microsoft.com/office/powerpoint/2010/main" val="1819614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E4B13-4449-4F54-9E7B-4C6825F45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13" y="1761462"/>
            <a:ext cx="5139397" cy="3854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3B696-21BD-4AA5-B1B8-6C74C126C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6" y="3095185"/>
            <a:ext cx="4983089" cy="2725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CA0B52-713C-45EF-A5C2-AB2182630FD6}"/>
              </a:ext>
            </a:extLst>
          </p:cNvPr>
          <p:cNvSpPr txBox="1"/>
          <p:nvPr/>
        </p:nvSpPr>
        <p:spPr>
          <a:xfrm>
            <a:off x="418905" y="5640573"/>
            <a:ext cx="9427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 top 1980: 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Calculator display, 64kB, 8 bit processor, 4 MHz, Clock Mains supply, no internet, 12 Kg, $6,000.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A6915-2A96-4756-8B44-062DB1E46F9F}"/>
              </a:ext>
            </a:extLst>
          </p:cNvPr>
          <p:cNvSpPr txBox="1"/>
          <p:nvPr/>
        </p:nvSpPr>
        <p:spPr>
          <a:xfrm>
            <a:off x="11451102" y="647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E4EB4-ADB0-40EE-9015-D6C43475EF9D}"/>
              </a:ext>
            </a:extLst>
          </p:cNvPr>
          <p:cNvSpPr txBox="1"/>
          <p:nvPr/>
        </p:nvSpPr>
        <p:spPr>
          <a:xfrm>
            <a:off x="3264078" y="1056683"/>
            <a:ext cx="8563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 top 2010-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 quality LED screen, Intel Core i5, 2.7GHz Clock,  8GB of RAM, 500GB hard </a:t>
            </a:r>
            <a:r>
              <a:rPr lang="en-I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drive,Battery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Internet, </a:t>
            </a:r>
            <a:r>
              <a:rPr lang="en-I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1Kg, €800.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4CF52-8CC4-4B8C-95C2-83AC3C4BDBF1}"/>
              </a:ext>
            </a:extLst>
          </p:cNvPr>
          <p:cNvSpPr txBox="1"/>
          <p:nvPr/>
        </p:nvSpPr>
        <p:spPr>
          <a:xfrm>
            <a:off x="233375" y="482437"/>
            <a:ext cx="6061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Lap tops (Notepads) 1995- </a:t>
            </a:r>
          </a:p>
        </p:txBody>
      </p:sp>
    </p:spTree>
    <p:extLst>
      <p:ext uri="{BB962C8B-B14F-4D97-AF65-F5344CB8AC3E}">
        <p14:creationId xmlns:p14="http://schemas.microsoft.com/office/powerpoint/2010/main" val="1944353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378C5B-03BC-4D6E-9E87-6B97CE337D29}"/>
              </a:ext>
            </a:extLst>
          </p:cNvPr>
          <p:cNvSpPr txBox="1"/>
          <p:nvPr/>
        </p:nvSpPr>
        <p:spPr>
          <a:xfrm>
            <a:off x="583096" y="1219200"/>
            <a:ext cx="11317356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important is power and weight in computing ? </a:t>
            </a:r>
          </a:p>
        </p:txBody>
      </p:sp>
    </p:spTree>
    <p:extLst>
      <p:ext uri="{BB962C8B-B14F-4D97-AF65-F5344CB8AC3E}">
        <p14:creationId xmlns:p14="http://schemas.microsoft.com/office/powerpoint/2010/main" val="3818146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646E1-66D9-4F2F-B2DC-3EA9E9E08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" y="1969051"/>
            <a:ext cx="4762500" cy="4057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402022-AB9F-40CD-BFEB-72FDFA33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27" y="543678"/>
            <a:ext cx="6381750" cy="3171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623F4-37AE-44B6-8B73-4E2B3164FD9E}"/>
              </a:ext>
            </a:extLst>
          </p:cNvPr>
          <p:cNvSpPr txBox="1"/>
          <p:nvPr/>
        </p:nvSpPr>
        <p:spPr>
          <a:xfrm>
            <a:off x="7722959" y="3715503"/>
            <a:ext cx="4487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connectors are on chip underside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2D4B4-89E9-4A67-9B80-7BD1851D8A5F}"/>
              </a:ext>
            </a:extLst>
          </p:cNvPr>
          <p:cNvSpPr txBox="1"/>
          <p:nvPr/>
        </p:nvSpPr>
        <p:spPr>
          <a:xfrm>
            <a:off x="153900" y="350528"/>
            <a:ext cx="455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2010- Intel Processors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65D4D-2548-42E3-BBD0-049F9DCD8E9E}"/>
              </a:ext>
            </a:extLst>
          </p:cNvPr>
          <p:cNvSpPr txBox="1"/>
          <p:nvPr/>
        </p:nvSpPr>
        <p:spPr>
          <a:xfrm>
            <a:off x="4872638" y="4787900"/>
            <a:ext cx="6791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 are termed Dual or Quad Core meaning each processor has 2 or 4 CPUs.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18F06-893C-4034-8912-7DB116A70772}"/>
              </a:ext>
            </a:extLst>
          </p:cNvPr>
          <p:cNvSpPr txBox="1"/>
          <p:nvPr/>
        </p:nvSpPr>
        <p:spPr>
          <a:xfrm>
            <a:off x="598812" y="5977640"/>
            <a:ext cx="854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 have 2,500,000,000 transistors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6A7BE-2C4E-481E-BF8A-057863166106}"/>
              </a:ext>
            </a:extLst>
          </p:cNvPr>
          <p:cNvSpPr txBox="1"/>
          <p:nvPr/>
        </p:nvSpPr>
        <p:spPr>
          <a:xfrm>
            <a:off x="115504" y="1099055"/>
            <a:ext cx="5503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Cost: €300</a:t>
            </a: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consumption: 140 Watts </a:t>
            </a:r>
          </a:p>
        </p:txBody>
      </p:sp>
    </p:spTree>
    <p:extLst>
      <p:ext uri="{BB962C8B-B14F-4D97-AF65-F5344CB8AC3E}">
        <p14:creationId xmlns:p14="http://schemas.microsoft.com/office/powerpoint/2010/main" val="2526467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2904D-10A3-4E98-A8E9-C09741B916F6}"/>
              </a:ext>
            </a:extLst>
          </p:cNvPr>
          <p:cNvSpPr txBox="1"/>
          <p:nvPr/>
        </p:nvSpPr>
        <p:spPr>
          <a:xfrm>
            <a:off x="583096" y="1219200"/>
            <a:ext cx="11317356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are the  top 3 chip  companies in the world by revenue ?</a:t>
            </a:r>
          </a:p>
          <a:p>
            <a:pPr marL="514350" indent="-514350">
              <a:buAutoNum type="arabicPeriod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name of the chips that they make ?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any of the chips have special purposes ?</a:t>
            </a:r>
          </a:p>
        </p:txBody>
      </p:sp>
    </p:spTree>
    <p:extLst>
      <p:ext uri="{BB962C8B-B14F-4D97-AF65-F5344CB8AC3E}">
        <p14:creationId xmlns:p14="http://schemas.microsoft.com/office/powerpoint/2010/main" val="56347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E16A3-D2D0-4584-A525-222D31E1E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1" y="1353300"/>
            <a:ext cx="6249622" cy="470284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36C2CA2-EDD9-4E0A-9623-CE7D71CAF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3270996"/>
            <a:ext cx="3260627" cy="321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CC25225-6962-4F74-B54E-1912994D7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172" y="1353300"/>
            <a:ext cx="3640828" cy="278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FB3C79-8717-4BCA-9DAD-19489968212A}"/>
              </a:ext>
            </a:extLst>
          </p:cNvPr>
          <p:cNvSpPr/>
          <p:nvPr/>
        </p:nvSpPr>
        <p:spPr>
          <a:xfrm>
            <a:off x="197947" y="375335"/>
            <a:ext cx="128421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ENIAC I (Electrical Numerical Integrator And  Calculator) U.S,</a:t>
            </a:r>
          </a:p>
          <a:p>
            <a:r>
              <a:rPr lang="en-IE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1943</a:t>
            </a:r>
          </a:p>
        </p:txBody>
      </p:sp>
    </p:spTree>
    <p:extLst>
      <p:ext uri="{BB962C8B-B14F-4D97-AF65-F5344CB8AC3E}">
        <p14:creationId xmlns:p14="http://schemas.microsoft.com/office/powerpoint/2010/main" val="2451808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3c1703fe8d.site.internapcdn.net/newman/gfx/news/hires/2011/667px-transistor_count_and_moores_law_-_2011.svg.jpg">
            <a:extLst>
              <a:ext uri="{FF2B5EF4-FFF2-40B4-BE49-F238E27FC236}">
                <a16:creationId xmlns:a16="http://schemas.microsoft.com/office/drawing/2014/main" id="{C10B5810-7674-4061-A5C3-49554C2B1A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267" y="483870"/>
            <a:ext cx="7671466" cy="6374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1813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60A731-2D20-4A7B-8842-05601B614968}"/>
              </a:ext>
            </a:extLst>
          </p:cNvPr>
          <p:cNvSpPr txBox="1"/>
          <p:nvPr/>
        </p:nvSpPr>
        <p:spPr>
          <a:xfrm>
            <a:off x="556591" y="662609"/>
            <a:ext cx="5539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E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2010-   Mobile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D8F0BE-DE3E-490F-8991-2E9889B5B474}"/>
              </a:ext>
            </a:extLst>
          </p:cNvPr>
          <p:cNvSpPr txBox="1"/>
          <p:nvPr/>
        </p:nvSpPr>
        <p:spPr>
          <a:xfrm>
            <a:off x="556589" y="2109483"/>
            <a:ext cx="54201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Cortex-A53: </a:t>
            </a:r>
          </a:p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has 95% of mobile market</a:t>
            </a:r>
          </a:p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Specification</a:t>
            </a: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consumption: 0.1 – 1 Watt</a:t>
            </a: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Clock: 2 GHz clock,</a:t>
            </a: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 count: 300-700,000,000</a:t>
            </a: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powered.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CE168-9A8B-499D-A12C-B41677D1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272" y="1441353"/>
            <a:ext cx="5670629" cy="3175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0E19A-A17A-47AC-8C9D-D8558D71EA07}"/>
              </a:ext>
            </a:extLst>
          </p:cNvPr>
          <p:cNvSpPr txBox="1"/>
          <p:nvPr/>
        </p:nvSpPr>
        <p:spPr>
          <a:xfrm>
            <a:off x="556590" y="5465751"/>
            <a:ext cx="10880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iPhone6 uses the </a:t>
            </a:r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A8 processor. 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64-bit , dual-core ARM-based chip running a 2 GHz. It contains 2 Billion transistors.</a:t>
            </a:r>
          </a:p>
        </p:txBody>
      </p:sp>
    </p:spTree>
    <p:extLst>
      <p:ext uri="{BB962C8B-B14F-4D97-AF65-F5344CB8AC3E}">
        <p14:creationId xmlns:p14="http://schemas.microsoft.com/office/powerpoint/2010/main" val="16472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33EDD7-B02A-4611-943B-2E1907FCA2CD}"/>
              </a:ext>
            </a:extLst>
          </p:cNvPr>
          <p:cNvSpPr txBox="1"/>
          <p:nvPr/>
        </p:nvSpPr>
        <p:spPr>
          <a:xfrm>
            <a:off x="583096" y="1219200"/>
            <a:ext cx="11317356" cy="4462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is a chip company but it doesn’t make chips . What does it sell  ?</a:t>
            </a:r>
          </a:p>
          <a:p>
            <a:pPr marL="514350" indent="-514350">
              <a:buFont typeface="+mj-lt"/>
              <a:buAutoNum type="arabicPeriod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did ARM start ? </a:t>
            </a:r>
          </a:p>
          <a:p>
            <a:pPr marL="514350" indent="-514350">
              <a:buFont typeface="+mj-lt"/>
              <a:buAutoNum type="arabicPeriod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Recently it was bought. For how much and by who ?</a:t>
            </a: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23 billion </a:t>
            </a:r>
          </a:p>
          <a:p>
            <a:pPr marL="514350" indent="-514350">
              <a:buFont typeface="+mj-lt"/>
              <a:buAutoNum type="arabicPeriod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What computer applications require low power ?</a:t>
            </a:r>
          </a:p>
        </p:txBody>
      </p:sp>
    </p:spTree>
    <p:extLst>
      <p:ext uri="{BB962C8B-B14F-4D97-AF65-F5344CB8AC3E}">
        <p14:creationId xmlns:p14="http://schemas.microsoft.com/office/powerpoint/2010/main" val="335409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D5FC0-14E3-4FDF-B893-D314A88F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68" y="1489492"/>
            <a:ext cx="5009271" cy="5009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19E1C-76F1-4467-B382-05C6F40C6C5A}"/>
              </a:ext>
            </a:extLst>
          </p:cNvPr>
          <p:cNvSpPr txBox="1"/>
          <p:nvPr/>
        </p:nvSpPr>
        <p:spPr>
          <a:xfrm>
            <a:off x="556591" y="662609"/>
            <a:ext cx="5539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Present Wearable Devices</a:t>
            </a:r>
          </a:p>
        </p:txBody>
      </p:sp>
    </p:spTree>
    <p:extLst>
      <p:ext uri="{BB962C8B-B14F-4D97-AF65-F5344CB8AC3E}">
        <p14:creationId xmlns:p14="http://schemas.microsoft.com/office/powerpoint/2010/main" val="1899504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EFFDDF-B055-43C7-A7A2-DDBFA91B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88" y="626745"/>
            <a:ext cx="4428079" cy="2425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FE613-C981-437C-975A-A1354B560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550" y="626745"/>
            <a:ext cx="3851770" cy="2563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A2C1B-802B-4B08-B12E-529260B8B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82" y="2670408"/>
            <a:ext cx="4640818" cy="2269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6BEA7-BBE2-474E-8DFC-8A0BE45DA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51" y="2722099"/>
            <a:ext cx="3476072" cy="2166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42A861-CE3D-4BB5-AD84-90EB80537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953" y="4258813"/>
            <a:ext cx="4214227" cy="23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30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EEFFEA-7DAA-4EF3-9FCF-800DF827D2ED}"/>
              </a:ext>
            </a:extLst>
          </p:cNvPr>
          <p:cNvSpPr txBox="1"/>
          <p:nvPr/>
        </p:nvSpPr>
        <p:spPr>
          <a:xfrm>
            <a:off x="556591" y="662609"/>
            <a:ext cx="5539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Internet of Things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DA858-F989-4D78-AFAE-2348B561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6" y="1623391"/>
            <a:ext cx="7620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43557-8D56-44BA-A308-041387967E4C}"/>
              </a:ext>
            </a:extLst>
          </p:cNvPr>
          <p:cNvSpPr txBox="1"/>
          <p:nvPr/>
        </p:nvSpPr>
        <p:spPr>
          <a:xfrm>
            <a:off x="8820443" y="1772530"/>
            <a:ext cx="29682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2025 IoT will be a $14 Trillion Global business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3D635-11B7-4BD0-8378-00B6DD07C179}"/>
              </a:ext>
            </a:extLst>
          </p:cNvPr>
          <p:cNvSpPr txBox="1"/>
          <p:nvPr/>
        </p:nvSpPr>
        <p:spPr>
          <a:xfrm>
            <a:off x="8820442" y="3700476"/>
            <a:ext cx="29682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2020 50 Billion devices will connected to the internet. More devices than humans.</a:t>
            </a:r>
          </a:p>
        </p:txBody>
      </p:sp>
    </p:spTree>
    <p:extLst>
      <p:ext uri="{BB962C8B-B14F-4D97-AF65-F5344CB8AC3E}">
        <p14:creationId xmlns:p14="http://schemas.microsoft.com/office/powerpoint/2010/main" val="2377035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BD7F397-2C48-4852-B918-EEC2EDEC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" y="620604"/>
            <a:ext cx="10466363" cy="623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28C533-F206-4409-ABD6-1BFD284E1BED}"/>
              </a:ext>
            </a:extLst>
          </p:cNvPr>
          <p:cNvSpPr txBox="1"/>
          <p:nvPr/>
        </p:nvSpPr>
        <p:spPr>
          <a:xfrm>
            <a:off x="556591" y="662609"/>
            <a:ext cx="5539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Data Centres/The Cloud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>
            <a:extLst>
              <a:ext uri="{FF2B5EF4-FFF2-40B4-BE49-F238E27FC236}">
                <a16:creationId xmlns:a16="http://schemas.microsoft.com/office/drawing/2014/main" id="{BEB3474E-5EFB-40A8-850C-0C31BD7FCD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C07F6BA-736B-446B-AE1A-03AE901CD412}" type="slidenum">
              <a:rPr lang="en-US" altLang="en-US" sz="1400">
                <a:latin typeface="Arial" panose="020B0604020202020204" pitchFamily="34" charset="0"/>
              </a:rPr>
              <a:pPr/>
              <a:t>37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6627" name="TextBox 3">
            <a:extLst>
              <a:ext uri="{FF2B5EF4-FFF2-40B4-BE49-F238E27FC236}">
                <a16:creationId xmlns:a16="http://schemas.microsoft.com/office/drawing/2014/main" id="{E204F5A8-62FF-43B9-83A4-D5809ACCD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21" y="5324654"/>
            <a:ext cx="91662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en-IE" altLang="en-US" sz="2800" dirty="0">
                <a:cs typeface="Times New Roman" panose="02020603050405020304" pitchFamily="18" charset="0"/>
              </a:rPr>
              <a:t>Central to the Cloud is the Data Centre:</a:t>
            </a:r>
          </a:p>
          <a:p>
            <a:pPr eaLnBrk="1" hangingPunct="1">
              <a:defRPr/>
            </a:pPr>
            <a:r>
              <a:rPr lang="en-IE" altLang="en-US" sz="2800" dirty="0">
                <a:cs typeface="Times New Roman" panose="02020603050405020304" pitchFamily="18" charset="0"/>
              </a:rPr>
              <a:t>100-100’s K of servers in air-conditioned warehouse size rooms</a:t>
            </a:r>
          </a:p>
        </p:txBody>
      </p:sp>
      <p:pic>
        <p:nvPicPr>
          <p:cNvPr id="29700" name="Picture 2" descr="http://images.fatcow.com/data-center-photos/new/AffordableHosting.jpg">
            <a:extLst>
              <a:ext uri="{FF2B5EF4-FFF2-40B4-BE49-F238E27FC236}">
                <a16:creationId xmlns:a16="http://schemas.microsoft.com/office/drawing/2014/main" id="{A5D9E604-57D0-47AB-B98D-B23403DAA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0" y="358109"/>
            <a:ext cx="746442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FA33E6-CD59-4A1A-B746-11A542564E54}"/>
              </a:ext>
            </a:extLst>
          </p:cNvPr>
          <p:cNvSpPr txBox="1"/>
          <p:nvPr/>
        </p:nvSpPr>
        <p:spPr>
          <a:xfrm>
            <a:off x="7848600" y="1893995"/>
            <a:ext cx="434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Server: 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high performance computer  consisting between 4 and 128 processors with memory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images.fatcow.com/data-center-photos/new/NetappServer.jpg">
            <a:extLst>
              <a:ext uri="{FF2B5EF4-FFF2-40B4-BE49-F238E27FC236}">
                <a16:creationId xmlns:a16="http://schemas.microsoft.com/office/drawing/2014/main" id="{169347F5-7990-48EF-9156-EB9FA1C0E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63" y="341314"/>
            <a:ext cx="4171950" cy="625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Box 2">
            <a:extLst>
              <a:ext uri="{FF2B5EF4-FFF2-40B4-BE49-F238E27FC236}">
                <a16:creationId xmlns:a16="http://schemas.microsoft.com/office/drawing/2014/main" id="{2330257E-37D9-422B-A2C1-BD39EA392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635" y="1337244"/>
            <a:ext cx="20478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800" dirty="0">
                <a:cs typeface="Times New Roman" panose="02020603050405020304" pitchFamily="18" charset="0"/>
              </a:rPr>
              <a:t>Aisles of Racks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images.fatcow.com/data-center-photos/new/PcWebServer.jpg">
            <a:extLst>
              <a:ext uri="{FF2B5EF4-FFF2-40B4-BE49-F238E27FC236}">
                <a16:creationId xmlns:a16="http://schemas.microsoft.com/office/drawing/2014/main" id="{8CF363EA-3D91-4E5C-839E-54CA1148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83" y="389080"/>
            <a:ext cx="7024826" cy="468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2">
            <a:extLst>
              <a:ext uri="{FF2B5EF4-FFF2-40B4-BE49-F238E27FC236}">
                <a16:creationId xmlns:a16="http://schemas.microsoft.com/office/drawing/2014/main" id="{78A1F8E1-9921-4FC9-997F-141230405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6" y="1992898"/>
            <a:ext cx="3765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800" dirty="0">
                <a:cs typeface="Times New Roman" panose="02020603050405020304" pitchFamily="18" charset="0"/>
              </a:rPr>
              <a:t>Masses of cabling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EE3C3-0D92-4B8D-A423-052E30535FCF}"/>
              </a:ext>
            </a:extLst>
          </p:cNvPr>
          <p:cNvSpPr txBox="1"/>
          <p:nvPr/>
        </p:nvSpPr>
        <p:spPr>
          <a:xfrm>
            <a:off x="556590" y="5327374"/>
            <a:ext cx="10893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Servers are connected to users (laptops) over the internet. Users can be 1000 Kms away in other countries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143C6-3304-486B-9D9A-D65421601D4A}"/>
              </a:ext>
            </a:extLst>
          </p:cNvPr>
          <p:cNvSpPr txBox="1"/>
          <p:nvPr/>
        </p:nvSpPr>
        <p:spPr>
          <a:xfrm>
            <a:off x="583096" y="1219200"/>
            <a:ext cx="11317356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features or core principals of these devices exist in today’s computers ? </a:t>
            </a:r>
          </a:p>
        </p:txBody>
      </p:sp>
    </p:spTree>
    <p:extLst>
      <p:ext uri="{BB962C8B-B14F-4D97-AF65-F5344CB8AC3E}">
        <p14:creationId xmlns:p14="http://schemas.microsoft.com/office/powerpoint/2010/main" val="1154391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C766B88D-1911-4194-BC72-0CB24DD1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9372"/>
            <a:ext cx="5094287" cy="509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Box 1">
            <a:extLst>
              <a:ext uri="{FF2B5EF4-FFF2-40B4-BE49-F238E27FC236}">
                <a16:creationId xmlns:a16="http://schemas.microsoft.com/office/drawing/2014/main" id="{B000EF2A-9471-405C-AC29-ADA4652C8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676" y="2164830"/>
            <a:ext cx="760758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800" dirty="0">
                <a:cs typeface="Times New Roman" panose="02020603050405020304" pitchFamily="18" charset="0"/>
              </a:rPr>
              <a:t>Highly Automated</a:t>
            </a:r>
          </a:p>
          <a:p>
            <a:pPr eaLnBrk="1" hangingPunct="1"/>
            <a:r>
              <a:rPr lang="en-GB" altLang="en-US" sz="2800" dirty="0">
                <a:cs typeface="Times New Roman" panose="02020603050405020304" pitchFamily="18" charset="0"/>
              </a:rPr>
              <a:t>and Huge Energy  Consumer </a:t>
            </a:r>
            <a:r>
              <a:rPr lang="en-GB" altLang="en-US" sz="2800" dirty="0" err="1">
                <a:cs typeface="Times New Roman" panose="02020603050405020304" pitchFamily="18" charset="0"/>
              </a:rPr>
              <a:t>MWatts</a:t>
            </a:r>
            <a:endParaRPr lang="en-GB" altLang="en-US" sz="28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3C5E93-A6F8-43FB-8C41-3840E99C62B2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537" y="897281"/>
            <a:ext cx="6174926" cy="50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41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3C5E93-A6F8-43FB-8C41-3840E99C62B2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54" y="1708119"/>
            <a:ext cx="7782391" cy="33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3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39" y="175233"/>
            <a:ext cx="7288437" cy="62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64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0C9751-7D8D-4404-B5DA-780002A41384}"/>
              </a:ext>
            </a:extLst>
          </p:cNvPr>
          <p:cNvSpPr txBox="1"/>
          <p:nvPr/>
        </p:nvSpPr>
        <p:spPr>
          <a:xfrm>
            <a:off x="861391" y="1245704"/>
            <a:ext cx="10204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save energy/cooling costs many data centres are built in cool/cold climates e.g. Ireland and Scandinavia.</a:t>
            </a:r>
          </a:p>
          <a:p>
            <a:pPr algn="just"/>
            <a:r>
              <a:rPr lang="en-IE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 providing on-line services, </a:t>
            </a:r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Google, Facebook, Amazon 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their own data centres. They also provide services to users via their data centres. Users pay for what they use: the software and the time they spend using the servers.</a:t>
            </a:r>
          </a:p>
        </p:txBody>
      </p:sp>
    </p:spTree>
    <p:extLst>
      <p:ext uri="{BB962C8B-B14F-4D97-AF65-F5344CB8AC3E}">
        <p14:creationId xmlns:p14="http://schemas.microsoft.com/office/powerpoint/2010/main" val="2914402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46777C-7188-4043-A7E1-603B52AD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76" y="758630"/>
            <a:ext cx="9182100" cy="4552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AC565-B9EB-4113-B6D7-6C9388B599A2}"/>
              </a:ext>
            </a:extLst>
          </p:cNvPr>
          <p:cNvSpPr txBox="1"/>
          <p:nvPr/>
        </p:nvSpPr>
        <p:spPr>
          <a:xfrm>
            <a:off x="633045" y="5576150"/>
            <a:ext cx="11127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Lulea Data Centre, Sweden. 28,000 </a:t>
            </a:r>
            <a:r>
              <a:rPr lang="en-I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128 MW Hydro Power,</a:t>
            </a:r>
          </a:p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100,000 servers.  Plans are being prepared  for 1 Million server centres.</a:t>
            </a:r>
          </a:p>
        </p:txBody>
      </p:sp>
    </p:spTree>
    <p:extLst>
      <p:ext uri="{BB962C8B-B14F-4D97-AF65-F5344CB8AC3E}">
        <p14:creationId xmlns:p14="http://schemas.microsoft.com/office/powerpoint/2010/main" val="423154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182FA46-B1B8-4537-80E1-9750E788C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7" y="103188"/>
            <a:ext cx="11747569" cy="790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E" altLang="en-US" sz="2800" b="1" dirty="0"/>
          </a:p>
          <a:p>
            <a:pPr eaLnBrk="1" hangingPunct="1"/>
            <a:r>
              <a:rPr lang="en-IE" altLang="en-US" sz="3200" b="1" dirty="0"/>
              <a:t>ENIAC I  Mauchly  &amp; Eckert, Moore School U.S.A, 1943</a:t>
            </a:r>
          </a:p>
          <a:p>
            <a:pPr eaLnBrk="1" hangingPunct="1"/>
            <a:endParaRPr lang="en-IE" altLang="en-US" sz="2400" dirty="0"/>
          </a:p>
          <a:p>
            <a:pPr eaLnBrk="1" hangingPunct="1"/>
            <a:r>
              <a:rPr lang="en-IE" altLang="en-US" sz="2800" dirty="0"/>
              <a:t>One year to design and 18 months to build cost $500,000.  </a:t>
            </a:r>
          </a:p>
          <a:p>
            <a:pPr eaLnBrk="1" hangingPunct="1"/>
            <a:endParaRPr lang="en-IE" altLang="en-US" sz="2800" dirty="0"/>
          </a:p>
          <a:p>
            <a:pPr eaLnBrk="1" hangingPunct="1"/>
            <a:endParaRPr lang="en-IE" altLang="en-US" sz="2800" dirty="0">
              <a:solidFill>
                <a:srgbClr val="C00000"/>
              </a:solidFill>
            </a:endParaRPr>
          </a:p>
          <a:p>
            <a:pPr eaLnBrk="1" hangingPunct="1"/>
            <a:r>
              <a:rPr lang="en-IE" altLang="en-US" sz="2800" b="1" dirty="0"/>
              <a:t>Physical specification: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altLang="en-US" sz="2800" dirty="0"/>
              <a:t>17,468 vacuum tubes, along with 70,000 resistors, 10,000 capacitors, 1,500 relays, 6,000 manual switches and 5 million soldered joints.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E" altLang="en-US" sz="28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altLang="en-US" sz="2800" dirty="0"/>
              <a:t>1800 square feet (167 square meters) of floor space.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E" altLang="en-US" sz="28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altLang="en-US" sz="2800" dirty="0"/>
              <a:t>Weighed 30 tons.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E" altLang="en-US" sz="28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altLang="en-US" sz="2800" dirty="0"/>
              <a:t>Consumed 160 kilowatts of electrical power.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IE" altLang="en-US" sz="2400" b="1" dirty="0"/>
          </a:p>
          <a:p>
            <a:pPr eaLnBrk="1" hangingPunct="1"/>
            <a:endParaRPr lang="en-IE" altLang="en-US" sz="2400" b="1" dirty="0"/>
          </a:p>
          <a:p>
            <a:pPr lvl="2" eaLnBrk="1" hangingPunct="1"/>
            <a:endParaRPr lang="en-IE" altLang="en-US" sz="2000" dirty="0"/>
          </a:p>
          <a:p>
            <a:pPr lvl="1" eaLnBrk="1" hangingPunct="1"/>
            <a:endParaRPr lang="en-IE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2399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3125BE-D2CF-4619-9994-644E3E6753C8}"/>
              </a:ext>
            </a:extLst>
          </p:cNvPr>
          <p:cNvSpPr/>
          <p:nvPr/>
        </p:nvSpPr>
        <p:spPr>
          <a:xfrm>
            <a:off x="914399" y="456697"/>
            <a:ext cx="1076178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Specification:</a:t>
            </a:r>
          </a:p>
          <a:p>
            <a:endParaRPr lang="en-IE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Electrical (Vacuum tubes) computer.</a:t>
            </a:r>
          </a:p>
          <a:p>
            <a:pPr lvl="2"/>
            <a:endParaRPr lang="en-IE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Programmable with cables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E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5,000 additions, 357 multiplications or 38  divisions in 1 sec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E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</a:p>
          <a:p>
            <a:endParaRPr lang="en-IE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E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Calculations for the design of a hydrogen bomb, weather prediction, cosmic-ray studies, thermal ignition, random-number studies and wind-tunnel design.</a:t>
            </a:r>
          </a:p>
          <a:p>
            <a:endParaRPr lang="en-IE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1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C1106-FADD-4079-A6B0-FCB7B887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0" y="960110"/>
            <a:ext cx="6465179" cy="51357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06AD8E-D67D-4D34-9249-BFFEDFD87CF0}"/>
              </a:ext>
            </a:extLst>
          </p:cNvPr>
          <p:cNvSpPr/>
          <p:nvPr/>
        </p:nvSpPr>
        <p:spPr>
          <a:xfrm>
            <a:off x="197947" y="375335"/>
            <a:ext cx="110931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Manchester Mark 1, U.K 1949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5D527-1EAF-4ACA-B203-8F8417793A5B}"/>
              </a:ext>
            </a:extLst>
          </p:cNvPr>
          <p:cNvSpPr txBox="1"/>
          <p:nvPr/>
        </p:nvSpPr>
        <p:spPr>
          <a:xfrm>
            <a:off x="7815521" y="1176163"/>
            <a:ext cx="456323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Specification: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tonnes.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kW.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 high</a:t>
            </a:r>
          </a:p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data representation.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K bytes memory.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Programmable using magnetic drum.</a:t>
            </a:r>
          </a:p>
          <a:p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2777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3E100-DE50-47B0-BD08-53002CD21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0" y="820993"/>
            <a:ext cx="7594136" cy="5216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588566-4B8F-4890-A04F-E668A5569D81}"/>
              </a:ext>
            </a:extLst>
          </p:cNvPr>
          <p:cNvSpPr txBox="1"/>
          <p:nvPr/>
        </p:nvSpPr>
        <p:spPr>
          <a:xfrm>
            <a:off x="8553157" y="1322363"/>
            <a:ext cx="34559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Ferranti Commercial version of the Manchester MK 1  (1955-1960s)</a:t>
            </a:r>
          </a:p>
        </p:txBody>
      </p:sp>
    </p:spTree>
    <p:extLst>
      <p:ext uri="{BB962C8B-B14F-4D97-AF65-F5344CB8AC3E}">
        <p14:creationId xmlns:p14="http://schemas.microsoft.com/office/powerpoint/2010/main" val="328440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E1C51-1C94-413D-84D3-193767420C17}"/>
              </a:ext>
            </a:extLst>
          </p:cNvPr>
          <p:cNvSpPr txBox="1"/>
          <p:nvPr/>
        </p:nvSpPr>
        <p:spPr>
          <a:xfrm>
            <a:off x="583096" y="1219200"/>
            <a:ext cx="11317356" cy="3600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was the User Interface between humans and Computers in the early machines? </a:t>
            </a:r>
          </a:p>
          <a:p>
            <a:pPr marL="514350" indent="-514350">
              <a:buAutoNum type="arabicPeriod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were the applications for these machines ?</a:t>
            </a:r>
          </a:p>
          <a:p>
            <a:pPr marL="514350" indent="-514350">
              <a:buAutoNum type="arabicPeriod"/>
            </a:pPr>
            <a:endParaRPr lang="en-I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limited their application to solving problems?</a:t>
            </a:r>
          </a:p>
        </p:txBody>
      </p:sp>
    </p:spTree>
    <p:extLst>
      <p:ext uri="{BB962C8B-B14F-4D97-AF65-F5344CB8AC3E}">
        <p14:creationId xmlns:p14="http://schemas.microsoft.com/office/powerpoint/2010/main" val="3969365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1360</Words>
  <Application>Microsoft Macintosh PowerPoint</Application>
  <PresentationFormat>Widescreen</PresentationFormat>
  <Paragraphs>237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Damian Dalton</dc:creator>
  <cp:lastModifiedBy>Mohammad Ali Agharazi Dormani</cp:lastModifiedBy>
  <cp:revision>57</cp:revision>
  <dcterms:created xsi:type="dcterms:W3CDTF">2018-09-05T16:01:09Z</dcterms:created>
  <dcterms:modified xsi:type="dcterms:W3CDTF">2019-09-12T19:17:40Z</dcterms:modified>
</cp:coreProperties>
</file>